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75" r:id="rId2"/>
    <p:sldId id="305" r:id="rId3"/>
    <p:sldId id="384" r:id="rId4"/>
    <p:sldId id="273" r:id="rId5"/>
    <p:sldId id="298" r:id="rId6"/>
    <p:sldId id="407" r:id="rId7"/>
    <p:sldId id="408" r:id="rId8"/>
    <p:sldId id="409" r:id="rId9"/>
    <p:sldId id="410" r:id="rId10"/>
    <p:sldId id="411" r:id="rId11"/>
    <p:sldId id="304" r:id="rId12"/>
    <p:sldId id="392" r:id="rId13"/>
    <p:sldId id="406" r:id="rId14"/>
    <p:sldId id="303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1" r:id="rId24"/>
    <p:sldId id="420" r:id="rId25"/>
    <p:sldId id="4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993" autoAdjust="0"/>
  </p:normalViewPr>
  <p:slideViewPr>
    <p:cSldViewPr snapToGrid="0" snapToObjects="1">
      <p:cViewPr>
        <p:scale>
          <a:sx n="93" d="100"/>
          <a:sy n="93" d="100"/>
        </p:scale>
        <p:origin x="33" y="81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3E6E0-8343-49EE-8EC2-2CB39FE04564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921E2-9475-4A5C-B14A-8D619013E0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3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921E2-9475-4A5C-B14A-8D619013E0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79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921E2-9475-4A5C-B14A-8D619013E03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3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921E2-9475-4A5C-B14A-8D619013E03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93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11/21/2025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1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700" r:id="rId36"/>
    <p:sldLayoutId id="2147483699" r:id="rId37"/>
    <p:sldLayoutId id="2147483701" r:id="rId38"/>
    <p:sldLayoutId id="2147483702" r:id="rId39"/>
    <p:sldLayoutId id="2147483707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80555B-379E-445A-0183-89948CB858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8988" b="18988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BF9286-3DA3-ABF7-2894-8FB22FA4E818}"/>
              </a:ext>
            </a:extLst>
          </p:cNvPr>
          <p:cNvSpPr/>
          <p:nvPr/>
        </p:nvSpPr>
        <p:spPr>
          <a:xfrm>
            <a:off x="1134319" y="0"/>
            <a:ext cx="11057681" cy="6858000"/>
          </a:xfrm>
          <a:prstGeom prst="rect">
            <a:avLst/>
          </a:prstGeom>
          <a:solidFill>
            <a:srgbClr val="0230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56872" y="5286195"/>
            <a:ext cx="5868256" cy="832065"/>
          </a:xfrm>
        </p:spPr>
        <p:txBody>
          <a:bodyPr>
            <a:normAutofit/>
          </a:bodyPr>
          <a:lstStyle/>
          <a:p>
            <a:r>
              <a:rPr lang="en-US" b="0" dirty="0">
                <a:latin typeface="Perpetua" panose="02020502060401020303" pitchFamily="18" charset="0"/>
              </a:rPr>
              <a:t> A Counting-Field Liouvillian Approach to Quantum Thermal Transport</a:t>
            </a:r>
            <a:r>
              <a:rPr lang="en-US" dirty="0">
                <a:latin typeface="Perpetua" panose="02020502060401020303" pitchFamily="18" charset="0"/>
              </a:rPr>
              <a:t> HERE</a:t>
            </a:r>
            <a:endParaRPr lang="id-ID" dirty="0">
              <a:latin typeface="Perpetua" panose="020205020604010203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76" y="2715790"/>
            <a:ext cx="10782728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Perpetua" panose="02020502060401020303" pitchFamily="18" charset="0"/>
              </a:rPr>
              <a:t>Decoding Quantum-Classical Hybrids</a:t>
            </a:r>
            <a:r>
              <a:rPr lang="en-US" sz="4000" dirty="0"/>
              <a:t>:       </a:t>
            </a:r>
            <a:r>
              <a:rPr lang="en-US" sz="3600" dirty="0">
                <a:latin typeface="Perpetua" panose="02020502060401020303" pitchFamily="18" charset="0"/>
              </a:rPr>
              <a:t>Applying the Thermodynamic Uncertainty Relation</a:t>
            </a:r>
            <a:endParaRPr lang="en-US" dirty="0">
              <a:latin typeface="Perpetua" panose="02020502060401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9BC2F-3DD4-A303-DB66-49B5A2C5BC49}"/>
              </a:ext>
            </a:extLst>
          </p:cNvPr>
          <p:cNvSpPr txBox="1"/>
          <p:nvPr/>
        </p:nvSpPr>
        <p:spPr>
          <a:xfrm>
            <a:off x="1256872" y="6051479"/>
            <a:ext cx="2169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spc="300" dirty="0">
                <a:solidFill>
                  <a:schemeClr val="bg1"/>
                </a:solidFill>
                <a:latin typeface="Perpetua" panose="02020502060401020303" pitchFamily="18" charset="0"/>
              </a:rPr>
              <a:t>Vanshika Ahlawat</a:t>
            </a:r>
            <a:br>
              <a:rPr lang="en-US" sz="1100" cap="all" spc="300" dirty="0">
                <a:solidFill>
                  <a:schemeClr val="bg1"/>
                </a:solidFill>
                <a:latin typeface="Perpetua" panose="02020502060401020303" pitchFamily="18" charset="0"/>
              </a:rPr>
            </a:br>
            <a:r>
              <a:rPr lang="en-US" sz="1100" cap="all" spc="300" dirty="0">
                <a:solidFill>
                  <a:schemeClr val="bg1"/>
                </a:solidFill>
                <a:latin typeface="Perpetua" panose="02020502060401020303" pitchFamily="18" charset="0"/>
              </a:rPr>
              <a:t>IIIT -H</a:t>
            </a:r>
            <a:endParaRPr lang="en-IN" sz="1100" cap="all" spc="3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EDAF1-EFB2-91F5-739A-0B4AC7FE7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7AA137A-B802-E6A5-04B5-E1EE13D39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352" y="167318"/>
            <a:ext cx="12215973" cy="1002552"/>
          </a:xfrm>
        </p:spPr>
        <p:txBody>
          <a:bodyPr/>
          <a:lstStyle/>
          <a:p>
            <a:r>
              <a:rPr lang="en-US" sz="3200" b="1" dirty="0"/>
              <a:t>Full Counting Statistics (FCS): </a:t>
            </a:r>
            <a:br>
              <a:rPr lang="en-US" sz="3200" b="1" dirty="0"/>
            </a:br>
            <a:r>
              <a:rPr lang="en-US" sz="3200" dirty="0"/>
              <a:t>The Counting Mechanism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03CD9-03D2-FAAE-F00C-7A41932E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07" y="1710647"/>
            <a:ext cx="6637612" cy="3626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FD355-5800-58BD-3954-90E4CCFC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4" y="3787493"/>
            <a:ext cx="6437818" cy="27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is this significant?</a:t>
            </a:r>
          </a:p>
        </p:txBody>
      </p:sp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9474" y="4859613"/>
            <a:ext cx="369944" cy="368788"/>
          </a:xfrm>
        </p:spPr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27" b="427"/>
          <a:stretch>
            <a:fillRect/>
          </a:stretch>
        </p:blipFill>
        <p:spPr>
          <a:xfrm>
            <a:off x="1726825" y="2333824"/>
            <a:ext cx="369944" cy="368788"/>
          </a:xfrm>
        </p:spPr>
      </p:pic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A694244C-EAE8-E84A-9A3B-8D12C1A547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 If we find that the "Hybrid System" (strong coupling) violates the TUR (goes below 2), it proves that hybridization is a resource for building ultra-precise quantum sensors or clocks that run on very little power.</a:t>
            </a:r>
          </a:p>
        </p:txBody>
      </p:sp>
      <p:sp>
        <p:nvSpPr>
          <p:cNvPr id="293" name="Text Placeholder 292">
            <a:extLst>
              <a:ext uri="{FF2B5EF4-FFF2-40B4-BE49-F238E27FC236}">
                <a16:creationId xmlns:a16="http://schemas.microsoft.com/office/drawing/2014/main" id="{95FAB652-3154-9344-A0FB-A255D42D5C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834805"/>
            <a:ext cx="3995035" cy="426685"/>
          </a:xfrm>
        </p:spPr>
        <p:txBody>
          <a:bodyPr/>
          <a:lstStyle/>
          <a:p>
            <a:r>
              <a:rPr lang="en-US" dirty="0"/>
              <a:t> The provided paper argues that hybridization creates a "bottleneck" for entropy. We know it slows the mean flow. But does it make the flow smoother (less noise) or choppier (more noise)? The TUR answers this.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The Bottleneck Effect</a:t>
            </a:r>
          </a:p>
        </p:txBody>
      </p:sp>
      <p:sp>
        <p:nvSpPr>
          <p:cNvPr id="295" name="Text Placeholder 294">
            <a:extLst>
              <a:ext uri="{FF2B5EF4-FFF2-40B4-BE49-F238E27FC236}">
                <a16:creationId xmlns:a16="http://schemas.microsoft.com/office/drawing/2014/main" id="{2A38F4C8-B925-E44A-8AEB-4EA4469EA6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The KAN formalism claims to handle strong coupling correctly. Standard theories fail here. Calculating the TUR tests if the KAN formalism yields physically consistent results regarding noise.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Testing Formalism</a:t>
            </a:r>
          </a:p>
        </p:txBody>
      </p:sp>
      <p:sp>
        <p:nvSpPr>
          <p:cNvPr id="299" name="Text Placeholder 298">
            <a:extLst>
              <a:ext uri="{FF2B5EF4-FFF2-40B4-BE49-F238E27FC236}">
                <a16:creationId xmlns:a16="http://schemas.microsoft.com/office/drawing/2014/main" id="{BA9886D9-B6B7-5D49-AEB9-AFC0BB9CD9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301" name="Text Placeholder 300">
            <a:extLst>
              <a:ext uri="{FF2B5EF4-FFF2-40B4-BE49-F238E27FC236}">
                <a16:creationId xmlns:a16="http://schemas.microsoft.com/office/drawing/2014/main" id="{5E5FEC2A-D114-234A-993E-D136899FE1E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: If we find that the "Hybrid System" (strong coupling) violates the TUR (goes below 2), it proves that hybridization is a resource for building ultra-precise quantum sensors or clocks that run on very little power.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2427828" y="2204002"/>
            <a:ext cx="3995036" cy="365095"/>
          </a:xfrm>
        </p:spPr>
        <p:txBody>
          <a:bodyPr/>
          <a:lstStyle/>
          <a:p>
            <a:r>
              <a:rPr lang="en-US" dirty="0"/>
              <a:t>Efficiency LIMIT</a:t>
            </a:r>
          </a:p>
        </p:txBody>
      </p:sp>
      <p:sp>
        <p:nvSpPr>
          <p:cNvPr id="303" name="Text Placeholder 302">
            <a:extLst>
              <a:ext uri="{FF2B5EF4-FFF2-40B4-BE49-F238E27FC236}">
                <a16:creationId xmlns:a16="http://schemas.microsoft.com/office/drawing/2014/main" id="{297E64BC-E4C5-384E-A885-311532A07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Lorem ipsum dolor sit amet consectetuer adipiscing elit, </a:t>
            </a:r>
            <a:br>
              <a:rPr lang="en-US"/>
            </a:br>
            <a:r>
              <a:rPr lang="en-US"/>
              <a:t>sed diam nonummy nibh euismod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249271-A02A-5912-CC2F-9BA11593B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75F53E-4DF9-82AF-29DE-5911EA5D9F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E565BD4-4B22-F42A-FA73-49D1E3C247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l="16864" r="16864"/>
          <a:stretch>
            <a:fillRect/>
          </a:stretch>
        </p:blipFill>
        <p:spPr>
          <a:xfrm>
            <a:off x="10405718" y="3912619"/>
            <a:ext cx="369944" cy="368788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C232A62-09D2-90AF-7EC3-DC3313188505}"/>
              </a:ext>
            </a:extLst>
          </p:cNvPr>
          <p:cNvSpPr/>
          <p:nvPr/>
        </p:nvSpPr>
        <p:spPr>
          <a:xfrm>
            <a:off x="6422864" y="1498436"/>
            <a:ext cx="5552826" cy="4837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78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29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3B69C47-764D-12AD-9205-4BA3D2448E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631" b="2631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68EB10-0EDE-E92D-36A1-D8C2B5795EC3}"/>
              </a:ext>
            </a:extLst>
          </p:cNvPr>
          <p:cNvSpPr/>
          <p:nvPr/>
        </p:nvSpPr>
        <p:spPr>
          <a:xfrm>
            <a:off x="1134320" y="0"/>
            <a:ext cx="11057680" cy="6858000"/>
          </a:xfrm>
          <a:prstGeom prst="rect">
            <a:avLst/>
          </a:prstGeom>
          <a:solidFill>
            <a:srgbClr val="0230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C8881-A752-2DD0-572A-D8066C0B8AB8}"/>
              </a:ext>
            </a:extLst>
          </p:cNvPr>
          <p:cNvSpPr txBox="1"/>
          <p:nvPr/>
        </p:nvSpPr>
        <p:spPr>
          <a:xfrm>
            <a:off x="1134319" y="749218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erpetua" panose="02020502060401020303" pitchFamily="18" charset="0"/>
              </a:rPr>
              <a:t>Towards Finding an Answer</a:t>
            </a:r>
            <a:endParaRPr lang="en-IN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B5C76-A229-E03E-6133-85DB309C05E3}"/>
              </a:ext>
            </a:extLst>
          </p:cNvPr>
          <p:cNvSpPr txBox="1"/>
          <p:nvPr/>
        </p:nvSpPr>
        <p:spPr>
          <a:xfrm>
            <a:off x="1433945" y="1776845"/>
            <a:ext cx="8312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Perpetua" panose="02020502060401020303" pitchFamily="18" charset="0"/>
              </a:rPr>
              <a:t>Step 1: M=2 Liouvillian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Perpetua" panose="02020502060401020303" pitchFamily="18" charset="0"/>
              </a:rPr>
              <a:t>Step 2: Validate our “virtual engine”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Perpetua" panose="02020502060401020303" pitchFamily="18" charset="0"/>
              </a:rPr>
              <a:t>Step 3: we inject the counting field “chi” into the matrix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Perpetua" panose="02020502060401020303" pitchFamily="18" charset="0"/>
              </a:rPr>
              <a:t>Step 4: we calculate the derivatives</a:t>
            </a:r>
            <a:endParaRPr lang="en-IN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>
          <a:xfrm>
            <a:off x="1134319" y="21968"/>
            <a:ext cx="11057681" cy="685800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2B178B4-CDED-454C-BED2-2E2B10ADA70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648661" y="339645"/>
                <a:ext cx="7120332" cy="1002552"/>
              </a:xfrm>
            </p:spPr>
            <p:txBody>
              <a:bodyPr/>
              <a:lstStyle/>
              <a:p>
                <a:r>
                  <a:rPr lang="en-US" dirty="0"/>
                  <a:t>Step 1- Build </a:t>
                </a:r>
                <a:br>
                  <a:rPr lang="en-US" dirty="0"/>
                </a:b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i="1"/>
                      <m:t>𝑀</m:t>
                    </m:r>
                    <m:r>
                      <a:rPr lang="en-US" sz="2400"/>
                      <m:t>=</m:t>
                    </m:r>
                    <m:r>
                      <a:rPr lang="en-US" sz="2400"/>
                      <m:t>2</m:t>
                    </m:r>
                  </m:oMath>
                </a14:m>
                <a:r>
                  <a:rPr lang="en-US" sz="2400" dirty="0"/>
                  <a:t>Liouvillian (Appendix B)</a:t>
                </a:r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2B178B4-CDED-454C-BED2-2E2B10ADA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648661" y="339645"/>
                <a:ext cx="7120332" cy="1002552"/>
              </a:xfrm>
              <a:blipFill>
                <a:blip r:embed="rId4"/>
                <a:stretch>
                  <a:fillRect l="-4880" t="-23780" b="-14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C11D843-CDBA-FE29-048D-9087183E3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35" y="1448655"/>
            <a:ext cx="3969617" cy="49572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084D05-7E23-5D6B-0148-145648CD1EC6}"/>
              </a:ext>
            </a:extLst>
          </p:cNvPr>
          <p:cNvSpPr/>
          <p:nvPr/>
        </p:nvSpPr>
        <p:spPr>
          <a:xfrm>
            <a:off x="1218835" y="1448655"/>
            <a:ext cx="4042391" cy="5005239"/>
          </a:xfrm>
          <a:prstGeom prst="rect">
            <a:avLst/>
          </a:prstGeom>
          <a:solidFill>
            <a:srgbClr val="023062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1A400D-8104-6C41-40E8-259518F89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226" y="1392248"/>
            <a:ext cx="685800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15C801-4412-DB1A-FE83-B9EF1751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39175" y="-1566252"/>
            <a:ext cx="2339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669" y="64893"/>
            <a:ext cx="4589698" cy="1864845"/>
          </a:xfrm>
        </p:spPr>
        <p:txBody>
          <a:bodyPr/>
          <a:lstStyle/>
          <a:p>
            <a:r>
              <a:rPr lang="en-IN" dirty="0"/>
              <a:t>Mathematical setup &amp; parameters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187DA-14A7-ECDB-7ADE-EC68CC6C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69" y="2065982"/>
            <a:ext cx="4147247" cy="4709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84B3D-5C58-31DB-5195-ABF875A6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98977" y="728841"/>
            <a:ext cx="197865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CA0B9E-CEDF-5186-D3BF-FD4F0808C9E1}"/>
                  </a:ext>
                </a:extLst>
              </p:cNvPr>
              <p:cNvSpPr txBox="1"/>
              <p:nvPr/>
            </p:nvSpPr>
            <p:spPr>
              <a:xfrm>
                <a:off x="5560204" y="5222869"/>
                <a:ext cx="609698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These parameter values are chosen to recreate the physical regime of the KAN paper: a driven qubit receiving heat from a warm environment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ar-AE" dirty="0"/>
                  <a:t>) </a:t>
                </a:r>
                <a:r>
                  <a:rPr lang="en-IN" dirty="0"/>
                  <a:t>and releasing it into a cold, strongly hybridized probe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ar-AE" dirty="0"/>
                  <a:t>), </a:t>
                </a:r>
                <a:r>
                  <a:rPr lang="en-IN" dirty="0"/>
                  <a:t>which is essential for observing entropy flow and the hybridization bottleneck.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CA0B9E-CEDF-5186-D3BF-FD4F0808C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04" y="5222869"/>
                <a:ext cx="6096982" cy="1477328"/>
              </a:xfrm>
              <a:prstGeom prst="rect">
                <a:avLst/>
              </a:prstGeom>
              <a:blipFill>
                <a:blip r:embed="rId5"/>
                <a:stretch>
                  <a:fillRect l="-800" t="-2479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8DB2-4C17-9F86-7748-25FD2D1B5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EF446-9DCB-60E6-1AA3-32FE1C6C13D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91669" y="64893"/>
                <a:ext cx="4589698" cy="1864845"/>
              </a:xfrm>
            </p:spPr>
            <p:txBody>
              <a:bodyPr/>
              <a:lstStyle/>
              <a:p>
                <a:r>
                  <a:rPr lang="en-US" b="1" dirty="0"/>
                  <a:t>Step 2</a:t>
                </a:r>
                <a:r>
                  <a:rPr lang="en-US" dirty="0"/>
                  <a:t>: </a:t>
                </a:r>
                <a:r>
                  <a:rPr lang="en-US" sz="3200" dirty="0"/>
                  <a:t>Build &amp; Diagnose the </a:t>
                </a:r>
                <a14:m>
                  <m:oMath xmlns:m="http://schemas.openxmlformats.org/officeDocument/2006/math">
                    <m:r>
                      <a:rPr lang="en-US" sz="3200" i="1"/>
                      <m:t>𝑀</m:t>
                    </m:r>
                    <m:r>
                      <a:rPr lang="en-US" sz="3200"/>
                      <m:t>=</m:t>
                    </m:r>
                    <m:r>
                      <a:rPr lang="en-US" sz="3200"/>
                      <m:t>2</m:t>
                    </m:r>
                  </m:oMath>
                </a14:m>
                <a:r>
                  <a:rPr lang="en-US" sz="3200" dirty="0"/>
                  <a:t>Liouvillian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EF446-9DCB-60E6-1AA3-32FE1C6C1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91669" y="64893"/>
                <a:ext cx="4589698" cy="1864845"/>
              </a:xfrm>
              <a:blipFill>
                <a:blip r:embed="rId2"/>
                <a:stretch>
                  <a:fillRect l="-6640" b="-10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A02EB0-5FA7-0A12-4AE3-DE4D69A2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58" y="2073379"/>
            <a:ext cx="6458594" cy="4626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523B2-5582-7389-9BFF-56A903C4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64" y="329514"/>
            <a:ext cx="4547690" cy="3120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228B7-490E-5044-2B41-C554E63C3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09153" y="3256664"/>
            <a:ext cx="2684684" cy="37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CCA0-DF82-4328-E52F-660E42FA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0BB9C-C3DE-D858-C408-D2C9519A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92"/>
          <a:stretch>
            <a:fillRect/>
          </a:stretch>
        </p:blipFill>
        <p:spPr>
          <a:xfrm>
            <a:off x="1191669" y="1791493"/>
            <a:ext cx="10884310" cy="4879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E62AB-75D9-5911-CBAC-7588D162F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669" y="64893"/>
            <a:ext cx="5126540" cy="1864845"/>
          </a:xfrm>
        </p:spPr>
        <p:txBody>
          <a:bodyPr/>
          <a:lstStyle/>
          <a:p>
            <a:r>
              <a:rPr lang="en-US" dirty="0"/>
              <a:t>Step 3: Why We Need a Counting Field χ</a:t>
            </a:r>
          </a:p>
        </p:txBody>
      </p:sp>
    </p:spTree>
    <p:extLst>
      <p:ext uri="{BB962C8B-B14F-4D97-AF65-F5344CB8AC3E}">
        <p14:creationId xmlns:p14="http://schemas.microsoft.com/office/powerpoint/2010/main" val="406895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1299D-EFD9-9763-BAE9-2F9194FC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52C6D-2761-5C55-32D2-53492C7C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63" y="141584"/>
            <a:ext cx="9924894" cy="6716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DA0FE4-D057-A5B9-437F-17589701F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6033" y="141584"/>
            <a:ext cx="5126540" cy="1864845"/>
          </a:xfrm>
        </p:spPr>
        <p:txBody>
          <a:bodyPr/>
          <a:lstStyle/>
          <a:p>
            <a:r>
              <a:rPr lang="en-IN" dirty="0"/>
              <a:t>Tagging Same-World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1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F89BA-53B0-DF05-7E41-A43A6192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F0C04-7B37-50CC-AFA2-A48B771E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36" y="0"/>
            <a:ext cx="100027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71774-EC21-4F42-7806-442D05682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2725" y="2619313"/>
            <a:ext cx="5126540" cy="1864845"/>
          </a:xfrm>
        </p:spPr>
        <p:txBody>
          <a:bodyPr/>
          <a:lstStyle/>
          <a:p>
            <a:r>
              <a:rPr lang="en-IN" dirty="0"/>
              <a:t>Tagging Cross-World Transitions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55469-AAD8-C7EA-6AC6-A5C7A2E70097}"/>
              </a:ext>
            </a:extLst>
          </p:cNvPr>
          <p:cNvSpPr/>
          <p:nvPr/>
        </p:nvSpPr>
        <p:spPr>
          <a:xfrm>
            <a:off x="6596009" y="261991"/>
            <a:ext cx="1638728" cy="3339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Talking</a:t>
            </a:r>
          </a:p>
        </p:txBody>
      </p:sp>
    </p:spTree>
    <p:extLst>
      <p:ext uri="{BB962C8B-B14F-4D97-AF65-F5344CB8AC3E}">
        <p14:creationId xmlns:p14="http://schemas.microsoft.com/office/powerpoint/2010/main" val="165539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8B15-44FE-EF37-232F-BAE6922D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BCC586-2429-1993-2794-6E02A198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57" y="0"/>
            <a:ext cx="1027484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73330A-E569-BD4F-EEF4-9A1F5C731C8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7065460" y="-619433"/>
                <a:ext cx="5126540" cy="1864845"/>
              </a:xfrm>
            </p:spPr>
            <p:txBody>
              <a:bodyPr/>
              <a:lstStyle/>
              <a:p>
                <a:r>
                  <a:rPr lang="en-US" dirty="0"/>
                  <a:t>Constructing the Full 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73330A-E569-BD4F-EEF4-9A1F5C73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7065460" y="-619433"/>
                <a:ext cx="5126540" cy="1864845"/>
              </a:xfrm>
              <a:blipFill>
                <a:blip r:embed="rId3"/>
                <a:stretch>
                  <a:fillRect l="-5945" b="-140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6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229" y="257452"/>
            <a:ext cx="10134369" cy="1002552"/>
          </a:xfrm>
        </p:spPr>
        <p:txBody>
          <a:bodyPr/>
          <a:lstStyle/>
          <a:p>
            <a:r>
              <a:rPr lang="en-US" dirty="0"/>
              <a:t>Content slide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54E9E228-B02C-3941-B458-23CB2D67B47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419564" y="1106374"/>
                <a:ext cx="9794732" cy="5751626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/>
              </a:p>
              <a:p>
                <a:r>
                  <a:rPr lang="en-US" sz="1800" dirty="0"/>
                  <a:t>I. Foundational Concepts &amp; Background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Stochastic Thermodynamics (FCS):** A framework for understanding fluctuations in far-from-equilibrium systems, extended to quantum regimes via Full Counting Statistics.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Thermodynamic Uncertainty Relations (TUR): Universal bounds on the precision of currents, typically stating that noise cannot be arbitrarily small relative to the mean current (e.g., Q&gt;=2).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Quantum-Classical Hybrid Systems (KAN Model): Exploring systems where quantum coherent components interact with classical thermal environments, as detailed in the referenced research.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Multi-Replica Liouvillian: A powerful tool developed in the KAN paper for analyzing such hybrid systems and their entropy production.</a:t>
                </a:r>
              </a:p>
              <a:p>
                <a:endParaRPr lang="en-US" sz="1050" dirty="0"/>
              </a:p>
              <a:p>
                <a:r>
                  <a:rPr lang="en-US" sz="1800" dirty="0"/>
                  <a:t>II. The Research Gap &amp; Our Problem</a:t>
                </a:r>
              </a:p>
              <a:p>
                <a:r>
                  <a:rPr lang="en-US" sz="1050" dirty="0"/>
                  <a:t> While the KAN paper explores mean entropy and strong-coupling effects, it does not explicitly analyze entropy current cumulants (mean + variance) across the hybridization transition, nor does it explicitly compute the TUR (Q) for entropy current in these hybrid quantum-classical models.</a:t>
                </a:r>
              </a:p>
              <a:p>
                <a:pPr algn="ctr"/>
                <a:r>
                  <a:rPr lang="en-US" sz="1050" b="1" dirty="0"/>
                  <a:t>Challenge</a:t>
                </a:r>
                <a:r>
                  <a:rPr lang="en-US" sz="1050" dirty="0"/>
                  <a:t>: Do coherence-mediated "cross-world" contributions lead to violations of classical TUR bounds ($Q &lt; 2$)? If so, what are the implications for thermal device design?</a:t>
                </a:r>
              </a:p>
              <a:p>
                <a:pPr algn="ctr"/>
                <a:endParaRPr lang="en-US" sz="1800" dirty="0"/>
              </a:p>
              <a:p>
                <a:r>
                  <a:rPr lang="en-US" sz="1800" dirty="0"/>
                  <a:t>III. Our Approach: Unveiling Quantum Precision</a:t>
                </a:r>
              </a:p>
              <a:p>
                <a:endParaRPr lang="en-US" sz="1050" dirty="0"/>
              </a:p>
              <a:p>
                <a:r>
                  <a:rPr lang="en-US" sz="1050" dirty="0"/>
                  <a:t>1.  Constructing the Tilted Liouvillian L(</a:t>
                </a:r>
                <a:r>
                  <a:rPr lang="el-GR" sz="1050" i="1" dirty="0"/>
                  <a:t>χ</a:t>
                </a:r>
                <a:r>
                  <a:rPr lang="en-US" sz="1050" dirty="0"/>
                  <a:t>): Introduce a counting field </a:t>
                </a:r>
                <a:r>
                  <a:rPr lang="el-GR" sz="1050" i="1" dirty="0"/>
                  <a:t>χ</a:t>
                </a:r>
                <a:r>
                  <a:rPr lang="en-US" sz="1050" dirty="0"/>
                  <a:t> into </a:t>
                </a:r>
                <a:r>
                  <a:rPr lang="en-US" sz="1050" b="1" dirty="0"/>
                  <a:t>both same-world and cross-world jump </a:t>
                </a:r>
                <a:r>
                  <a:rPr lang="en-US" sz="1050" dirty="0"/>
                  <a:t>terms of the </a:t>
                </a:r>
                <a:r>
                  <a:rPr lang="en-US" sz="1050" b="1" dirty="0"/>
                  <a:t>KAN model </a:t>
                </a:r>
                <a:r>
                  <a:rPr lang="en-US" sz="1050" dirty="0"/>
                  <a:t>(Appendix B's 16x16 matrix), carefully maintaining generalized KMS conditions.</a:t>
                </a:r>
              </a:p>
              <a:p>
                <a:r>
                  <a:rPr lang="en-US" sz="1050" dirty="0"/>
                  <a:t>2.  Robust Cumulant Calculation: Determine the lowest eigenvalue </a:t>
                </a:r>
                <a:r>
                  <a:rPr lang="ar-AE" sz="105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050" b="1"/>
                        </m:ctrlPr>
                      </m:sSubPr>
                      <m:e>
                        <m:r>
                          <a:rPr lang="ar-AE" sz="105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ar-AE" sz="105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ar-AE" sz="1050" b="1" i="1"/>
                        </m:ctrlPr>
                      </m:dPr>
                      <m:e>
                        <m:r>
                          <a:rPr lang="ar-AE" sz="1050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</m:d>
                  </m:oMath>
                </a14:m>
                <a:r>
                  <a:rPr lang="en-US" sz="1050" b="1" dirty="0"/>
                  <a:t> </a:t>
                </a:r>
                <a:r>
                  <a:rPr lang="en-US" sz="1050" dirty="0"/>
                  <a:t>and its derivatives at </a:t>
                </a:r>
                <a:r>
                  <a:rPr lang="en-IN" sz="1050" dirty="0"/>
                  <a:t> </a:t>
                </a:r>
                <a14:m>
                  <m:oMath xmlns:m="http://schemas.openxmlformats.org/officeDocument/2006/math">
                    <m:r>
                      <a:rPr lang="en-IN" sz="1050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lang="en-IN" sz="1050" b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05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050" b="1" dirty="0"/>
                  <a:t> </a:t>
                </a:r>
                <a:r>
                  <a:rPr lang="en-US" sz="1050" dirty="0"/>
                  <a:t>using precise eigenvalue perturbation theory (left/right eigenvectors) to extract the </a:t>
                </a:r>
                <a:r>
                  <a:rPr lang="en-US" sz="1050" b="1" dirty="0"/>
                  <a:t>Mean Entropy Current (</a:t>
                </a:r>
                <a:r>
                  <a:rPr lang="en-US" sz="1050" b="1" dirty="0" err="1"/>
                  <a:t>J</a:t>
                </a:r>
                <a:r>
                  <a:rPr lang="en-US" sz="1050" b="1" baseline="-25000" dirty="0" err="1"/>
                  <a:t>s</a:t>
                </a:r>
                <a:r>
                  <a:rPr lang="en-US" sz="1050" dirty="0"/>
                  <a:t>) and </a:t>
                </a:r>
                <a:r>
                  <a:rPr lang="en-US" sz="1050" b="1" dirty="0"/>
                  <a:t>Entropy Noise (D</a:t>
                </a:r>
                <a:r>
                  <a:rPr lang="en-US" sz="1050" b="1" baseline="-25000" dirty="0"/>
                  <a:t>s</a:t>
                </a:r>
                <a:r>
                  <a:rPr lang="en-US" sz="1050" b="1" dirty="0"/>
                  <a:t>).</a:t>
                </a:r>
              </a:p>
              <a:p>
                <a:r>
                  <a:rPr lang="en-US" sz="1050" dirty="0"/>
                  <a:t>3.  Mapping the Hybrid TUR (Q</a:t>
                </a:r>
                <a:r>
                  <a:rPr lang="en-US" sz="1050" b="1" dirty="0"/>
                  <a:t>): Compute </a:t>
                </a:r>
                <a:r>
                  <a:rPr lang="en-IN" sz="1050" b="1" i="1" dirty="0"/>
                  <a:t>Q= </a:t>
                </a:r>
                <a:r>
                  <a:rPr lang="en-US" sz="1050" b="1" dirty="0"/>
                  <a:t>(2D</a:t>
                </a:r>
                <a:r>
                  <a:rPr lang="en-US" sz="1050" b="1" baseline="-25000" dirty="0"/>
                  <a:t>s</a:t>
                </a:r>
                <a:r>
                  <a:rPr lang="en-US" sz="1050" b="1" dirty="0"/>
                  <a:t>)/J</a:t>
                </a:r>
                <a:r>
                  <a:rPr lang="en-US" sz="1050" b="1" baseline="30000" dirty="0"/>
                  <a:t>2</a:t>
                </a:r>
                <a:r>
                  <a:rPr lang="en-US" sz="1050" b="1" dirty="0"/>
                  <a:t> </a:t>
                </a:r>
                <a:r>
                  <a:rPr lang="en-US" sz="1050" dirty="0"/>
                  <a:t>as a function of key parameters (e.g., coupling strength </a:t>
                </a:r>
                <a:r>
                  <a:rPr lang="ar-AE" sz="105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1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100" b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ar-AE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050" dirty="0"/>
                  <a:t>) to identify regimes where Q &lt; 2 (quantum advantage).</a:t>
                </a:r>
              </a:p>
              <a:p>
                <a:r>
                  <a:rPr lang="en-US" sz="1050" dirty="0"/>
                  <a:t>4.  Interpretation &amp; Implications: Analyze observed TUR violations (or confirmations) in the context of coherence, "bottleneck" effects, and potential operational benefits for low-noise heat valves and quantum thermal management.</a:t>
                </a:r>
              </a:p>
              <a:p>
                <a:endParaRPr lang="en-US" sz="105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54E9E228-B02C-3941-B458-23CB2D67B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419564" y="1106374"/>
                <a:ext cx="9794732" cy="5751626"/>
              </a:xfrm>
              <a:blipFill>
                <a:blip r:embed="rId3"/>
                <a:stretch>
                  <a:fillRect l="-1369" r="-1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AE56760-8EC3-633E-90A5-76924166F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94"/>
          <a:stretch>
            <a:fillRect/>
          </a:stretch>
        </p:blipFill>
        <p:spPr>
          <a:xfrm>
            <a:off x="-10393" y="0"/>
            <a:ext cx="226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D3B5-8613-4910-3B83-208266F6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C910A8-2E47-C1D9-2829-9DCB3901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70" y="100994"/>
            <a:ext cx="8170607" cy="6757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14F938-64F7-DF7B-5E53-AA67343A1BD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7525609" y="1934988"/>
                <a:ext cx="5126540" cy="1864845"/>
              </a:xfrm>
            </p:spPr>
            <p:txBody>
              <a:bodyPr/>
              <a:lstStyle/>
              <a:p>
                <a:r>
                  <a:rPr lang="en-US" dirty="0"/>
                  <a:t>Extracting Current &amp; Noise from L(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14F938-64F7-DF7B-5E53-AA67343A1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7525609" y="1934988"/>
                <a:ext cx="5126540" cy="1864845"/>
              </a:xfrm>
              <a:blipFill>
                <a:blip r:embed="rId3"/>
                <a:stretch>
                  <a:fillRect l="-6071" t="-2288" b="-140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71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8D44-4A7D-1F94-51A0-A3CE0712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F1327B-F527-77D1-B3C2-CA4D2D4E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0" y="0"/>
            <a:ext cx="634349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A10D-7D35-4637-CA3D-0BAFA746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71" y="1864845"/>
            <a:ext cx="4602178" cy="4678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325E9-CB9D-D094-B8EE-7C611987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188" y="-182879"/>
            <a:ext cx="5126540" cy="1864845"/>
          </a:xfrm>
        </p:spPr>
        <p:txBody>
          <a:bodyPr/>
          <a:lstStyle/>
          <a:p>
            <a:r>
              <a:rPr lang="en-IN" dirty="0"/>
              <a:t>Numerical Issues (Very Important)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7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43CA-773D-1298-CA83-B1BA3924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C6AAAA-8819-2577-89F3-765C7C3B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179" y="202446"/>
            <a:ext cx="6363192" cy="44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31A58-4625-4DFC-3F8F-0AEC2F75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66" y="0"/>
            <a:ext cx="5126540" cy="1864845"/>
          </a:xfrm>
        </p:spPr>
        <p:txBody>
          <a:bodyPr/>
          <a:lstStyle/>
          <a:p>
            <a:r>
              <a:rPr lang="en-IN" dirty="0"/>
              <a:t>Conclusion &amp; Interpretation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8A7B2-5D97-5089-9C63-0CA9FEC2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2066159"/>
            <a:ext cx="3877047" cy="3629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8F0EA-1E14-6B91-E449-E3A098B0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660" y="5237557"/>
            <a:ext cx="6959272" cy="13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4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30B7-EEC3-F21E-1F3F-CB1B1EB6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E23-2DC3-A511-FD9B-93732ED3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66" y="0"/>
            <a:ext cx="5126540" cy="1864845"/>
          </a:xfrm>
        </p:spPr>
        <p:txBody>
          <a:bodyPr/>
          <a:lstStyle/>
          <a:p>
            <a:r>
              <a:rPr lang="en-US" dirty="0"/>
              <a:t>Where We Can Be Wrong?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B447E-8FDC-61C6-8E4F-02E6E2C1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37" y="1929738"/>
            <a:ext cx="8215835" cy="45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35271-DCDA-6106-1402-6DE6391A4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CA1DF5-AEDA-2176-E956-B330377A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634770"/>
            <a:ext cx="7575810" cy="5016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718E6-8C15-56B2-1D97-723327A41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354" y="159283"/>
            <a:ext cx="5126540" cy="950445"/>
          </a:xfrm>
        </p:spPr>
        <p:txBody>
          <a:bodyPr/>
          <a:lstStyle/>
          <a:p>
            <a:r>
              <a:rPr lang="en-IN" dirty="0"/>
              <a:t>Future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65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4A90-42F4-F917-B2F8-6A2F6899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BABBD7A-57D5-76FE-5773-06961BDE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29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3BB31E6-734B-323E-1D91-16F2E1528C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968" b="8968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6011DC-6EF2-DBBF-D5DC-25D29738DEDD}"/>
              </a:ext>
            </a:extLst>
          </p:cNvPr>
          <p:cNvSpPr/>
          <p:nvPr/>
        </p:nvSpPr>
        <p:spPr>
          <a:xfrm>
            <a:off x="1134319" y="0"/>
            <a:ext cx="11130440" cy="6858000"/>
          </a:xfrm>
          <a:prstGeom prst="rect">
            <a:avLst/>
          </a:prstGeom>
          <a:solidFill>
            <a:srgbClr val="0230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F9D29-992C-848C-BFB8-2FC37774FF0D}"/>
              </a:ext>
            </a:extLst>
          </p:cNvPr>
          <p:cNvSpPr txBox="1"/>
          <p:nvPr/>
        </p:nvSpPr>
        <p:spPr>
          <a:xfrm>
            <a:off x="2536723" y="2318447"/>
            <a:ext cx="82885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Perpetua" panose="02020502060401020303" pitchFamily="18" charset="0"/>
              </a:rPr>
              <a:t>Thank you </a:t>
            </a:r>
            <a:br>
              <a:rPr lang="en-US" sz="5400" dirty="0">
                <a:solidFill>
                  <a:schemeClr val="bg1"/>
                </a:solidFill>
                <a:latin typeface="Perpetua" panose="02020502060401020303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Perpetua" panose="02020502060401020303" pitchFamily="18" charset="0"/>
              </a:rPr>
              <a:t>Questions if any?</a:t>
            </a:r>
            <a:endParaRPr lang="en-IN" sz="5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0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D931BB6-A450-54EE-80BF-EF1039EBD8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203" r="8203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CD0DD1-F9A4-41E9-93E4-F1AC8BBC137C}"/>
              </a:ext>
            </a:extLst>
          </p:cNvPr>
          <p:cNvSpPr/>
          <p:nvPr/>
        </p:nvSpPr>
        <p:spPr>
          <a:xfrm>
            <a:off x="1124487" y="-1"/>
            <a:ext cx="11067514" cy="6858001"/>
          </a:xfrm>
          <a:prstGeom prst="rect">
            <a:avLst/>
          </a:prstGeom>
          <a:solidFill>
            <a:srgbClr val="0230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7594315" cy="739597"/>
          </a:xfrm>
        </p:spPr>
        <p:txBody>
          <a:bodyPr>
            <a:normAutofit/>
          </a:bodyPr>
          <a:lstStyle/>
          <a:p>
            <a:r>
              <a:rPr lang="en-IN" dirty="0">
                <a:latin typeface="Perpetua" panose="02020502060401020303" pitchFamily="18" charset="0"/>
              </a:rPr>
              <a:t>Authors</a:t>
            </a:r>
            <a:r>
              <a:rPr lang="en-IN" b="0" dirty="0">
                <a:latin typeface="Perpetua" panose="02020502060401020303" pitchFamily="18" charset="0"/>
              </a:rPr>
              <a:t>: Julian Rapp, Radhika H. Joshi, Alwin van Steensel, Yuli V. Nazarov, and Mohammad H. Ansari</a:t>
            </a:r>
            <a:r>
              <a:rPr lang="en-IN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7969321" cy="23876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Perpetua" panose="02020502060401020303" pitchFamily="18" charset="0"/>
              </a:rPr>
              <a:t>Information Transport </a:t>
            </a:r>
            <a:r>
              <a:rPr lang="en-IN" sz="4000" dirty="0">
                <a:latin typeface="Perpetua" panose="02020502060401020303" pitchFamily="18" charset="0"/>
              </a:rPr>
              <a:t>in Classical-Quantum </a:t>
            </a:r>
            <a:r>
              <a:rPr lang="en-IN" sz="4000" b="1" dirty="0">
                <a:latin typeface="Perpetua" panose="02020502060401020303" pitchFamily="18" charset="0"/>
              </a:rPr>
              <a:t>Hybrid System</a:t>
            </a:r>
            <a:endParaRPr lang="en-US" sz="4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278AEBD-2E2A-D661-6AA7-6AE9662B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4" r="3196"/>
          <a:stretch>
            <a:fillRect/>
          </a:stretch>
        </p:blipFill>
        <p:spPr>
          <a:xfrm>
            <a:off x="1290264" y="3146156"/>
            <a:ext cx="5257799" cy="3200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671A034-1CDF-8B46-90C5-63321B0C91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8806" y="339644"/>
                <a:ext cx="5014993" cy="576320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1700" b="1" dirty="0"/>
                  <a:t>What the paper is doing</a:t>
                </a:r>
              </a:p>
              <a:p>
                <a:r>
                  <a:rPr lang="en-US" dirty="0"/>
                  <a:t>The paper measures </a:t>
                </a:r>
                <a:r>
                  <a:rPr lang="en-US" b="1" dirty="0"/>
                  <a:t>entropy flow</a:t>
                </a:r>
                <a:r>
                  <a:rPr lang="en-US" dirty="0"/>
                  <a:t> (information loss) in a qubit strongly coupled to two reservoirs:</a:t>
                </a:r>
                <a:br>
                  <a:rPr lang="en-US" dirty="0"/>
                </a:br>
                <a:r>
                  <a:rPr lang="en-US" dirty="0"/>
                  <a:t>– an </a:t>
                </a:r>
                <a:r>
                  <a:rPr lang="en-US" b="1" dirty="0"/>
                  <a:t>environment</a:t>
                </a:r>
                <a:r>
                  <a:rPr lang="en-US" dirty="0"/>
                  <a:t> (heat bath)</a:t>
                </a:r>
                <a:br>
                  <a:rPr lang="en-US" dirty="0"/>
                </a:br>
                <a:r>
                  <a:rPr lang="en-US" dirty="0"/>
                  <a:t>– a </a:t>
                </a:r>
                <a:r>
                  <a:rPr lang="en-US" b="1" dirty="0"/>
                  <a:t>probe</a:t>
                </a:r>
                <a:r>
                  <a:rPr lang="en-US" dirty="0"/>
                  <a:t> (detector).</a:t>
                </a:r>
              </a:p>
              <a:p>
                <a:r>
                  <a:rPr lang="en-US" dirty="0"/>
                  <a:t>Standard entropy formulas (like von Neumann) are </a:t>
                </a:r>
                <a:r>
                  <a:rPr lang="en-US" b="1" dirty="0"/>
                  <a:t>nonlinear</a:t>
                </a:r>
                <a:r>
                  <a:rPr lang="en-US" dirty="0"/>
                  <a:t>, so they cannot be inserted directly into dynamical equations.</a:t>
                </a:r>
              </a:p>
              <a:p>
                <a:pPr marL="0" indent="0">
                  <a:buNone/>
                </a:pPr>
                <a:r>
                  <a:rPr lang="en-US" sz="1700" b="1" dirty="0"/>
                  <a:t>Why this is important</a:t>
                </a:r>
              </a:p>
              <a:p>
                <a:r>
                  <a:rPr lang="en-US" dirty="0"/>
                  <a:t>Strong coupling appears in </a:t>
                </a:r>
                <a:r>
                  <a:rPr lang="en-US" b="1" dirty="0"/>
                  <a:t>quantum computers</a:t>
                </a:r>
                <a:r>
                  <a:rPr lang="en-US" dirty="0"/>
                  <a:t>, </a:t>
                </a:r>
                <a:r>
                  <a:rPr lang="en-US" b="1" dirty="0"/>
                  <a:t>quantum sensors</a:t>
                </a:r>
                <a:r>
                  <a:rPr lang="en-US" dirty="0"/>
                  <a:t>, and </a:t>
                </a:r>
                <a:r>
                  <a:rPr lang="en-US" b="1" dirty="0"/>
                  <a:t>heat engines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Information leakage limits performance; correct entropy flow is essential to understand cooling/heating rates, decoherence, and work extraction.</a:t>
                </a:r>
              </a:p>
              <a:p>
                <a:pPr marL="0" indent="0">
                  <a:buNone/>
                </a:pPr>
                <a:r>
                  <a:rPr lang="en-US" sz="1700" b="1" dirty="0"/>
                  <a:t>How the paper solves the problem</a:t>
                </a:r>
              </a:p>
              <a:p>
                <a:r>
                  <a:rPr lang="en-US" dirty="0"/>
                  <a:t>Uses </a:t>
                </a:r>
                <a:r>
                  <a:rPr lang="en-US" b="1" dirty="0"/>
                  <a:t>Rényi entropies</a:t>
                </a:r>
                <a:r>
                  <a:rPr lang="en-US" dirty="0"/>
                  <a:t> by running </a:t>
                </a:r>
                <a:r>
                  <a:rPr lang="en-US" b="1" dirty="0"/>
                  <a:t>multiple replicas</a:t>
                </a:r>
                <a:r>
                  <a:rPr lang="en-US" dirty="0"/>
                  <a:t> of the system.</a:t>
                </a:r>
              </a:p>
              <a:p>
                <a:r>
                  <a:rPr lang="en-US" dirty="0"/>
                  <a:t>Couples replicas through the probe using </a:t>
                </a:r>
                <a:r>
                  <a:rPr lang="en-US" b="1" dirty="0"/>
                  <a:t>KAN (</a:t>
                </a:r>
                <a:r>
                  <a:rPr lang="en-US" b="1" dirty="0" err="1"/>
                  <a:t>Keldysh</a:t>
                </a:r>
                <a:r>
                  <a:rPr lang="en-US" b="1" dirty="0"/>
                  <a:t>–Araki–Nakajima)</a:t>
                </a:r>
                <a:r>
                  <a:rPr lang="en-US" dirty="0"/>
                  <a:t> formalism.</a:t>
                </a:r>
              </a:p>
              <a:p>
                <a:r>
                  <a:rPr lang="en-US" dirty="0"/>
                  <a:t>Converts the full dynamics into a </a:t>
                </a:r>
                <a:r>
                  <a:rPr lang="en-US" b="1" dirty="0"/>
                  <a:t>super-operator Liouvillian</a:t>
                </a:r>
                <a:r>
                  <a:rPr lang="en-US" dirty="0"/>
                  <a:t> acting on a large vectorized space.</a:t>
                </a:r>
              </a:p>
              <a:p>
                <a:r>
                  <a:rPr lang="en-US" dirty="0"/>
                  <a:t>Extracts entropy flow from the </a:t>
                </a:r>
                <a:r>
                  <a:rPr lang="en-US" b="1" dirty="0"/>
                  <a:t>smallest eigenvalue</a:t>
                </a:r>
                <a:r>
                  <a:rPr lang="en-US" dirty="0"/>
                  <a:t> of this Liouvillian.</a:t>
                </a:r>
              </a:p>
              <a:p>
                <a:r>
                  <a:rPr lang="en-US" dirty="0"/>
                  <a:t>Fits results for several replicas to obtain the von Neumann limit </a:t>
                </a:r>
                <a14:m>
                  <m:oMath xmlns:m="http://schemas.openxmlformats.org/officeDocument/2006/math">
                    <m:r>
                      <a:rPr lang="en-US" i="1"/>
                      <m:t>𝑀</m:t>
                    </m:r>
                    <m:r>
                      <a:rPr lang="en-US"/>
                      <m:t>→</m:t>
                    </m:r>
                    <m:r>
                      <a:rPr lang="en-US"/>
                      <m:t>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671A034-1CDF-8B46-90C5-63321B0C91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806" y="339644"/>
                <a:ext cx="5014993" cy="5763205"/>
              </a:xfrm>
              <a:blipFill>
                <a:blip r:embed="rId3"/>
                <a:stretch>
                  <a:fillRect l="-730" r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Gist of the paper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2A95E6-79AC-3F8A-A266-166A003B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8" y="2142162"/>
            <a:ext cx="5942970" cy="4282868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92" y="-48439"/>
            <a:ext cx="12215973" cy="1002552"/>
          </a:xfrm>
        </p:spPr>
        <p:txBody>
          <a:bodyPr/>
          <a:lstStyle/>
          <a:p>
            <a:r>
              <a:rPr lang="en-IN" sz="4000" b="1" dirty="0"/>
              <a:t>Section V</a:t>
            </a:r>
            <a:r>
              <a:rPr lang="en-IN" dirty="0"/>
              <a:t>: </a:t>
            </a:r>
            <a:r>
              <a:rPr lang="en-IN" sz="4000" dirty="0"/>
              <a:t>Two-Replica Hybridization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243494"/>
            <a:ext cx="4693727" cy="3846139"/>
          </a:xfrm>
        </p:spPr>
        <p:txBody>
          <a:bodyPr/>
          <a:lstStyle/>
          <a:p>
            <a:r>
              <a:rPr lang="en-US" b="1" dirty="0"/>
              <a:t>The Twist: Hybridization</a:t>
            </a:r>
          </a:p>
          <a:p>
            <a:pPr lvl="1"/>
            <a:r>
              <a:rPr lang="en-US" dirty="0"/>
              <a:t>The probe couples </a:t>
            </a:r>
            <a:r>
              <a:rPr lang="en-US" b="1" dirty="0"/>
              <a:t>Replica 1 ↔ Replica 2</a:t>
            </a:r>
            <a:r>
              <a:rPr lang="en-US" dirty="0"/>
              <a:t>, causing “cross-world” transitions.</a:t>
            </a:r>
          </a:p>
          <a:p>
            <a:pPr lvl="1"/>
            <a:r>
              <a:rPr lang="en-US" dirty="0"/>
              <a:t>These cross terms encode entropy production in the presence of strong coupling</a:t>
            </a:r>
          </a:p>
          <a:p>
            <a:r>
              <a:rPr lang="en-US" dirty="0"/>
              <a:t>“These formulas describe how a driven qubit exchanges energy with its reservoirs. The Hamiltonian sets its coherent rotation, the interaction term shows energy-conserving jumps, the bath correlator encodes thermal noise through fluctuation–dissipation, and the Liouvillian combines all processes into a single operator that governs two-replica dynamics and enables entropy-flow calculation.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D89DB6-3A90-7D4C-E144-A57479D0C29C}"/>
                  </a:ext>
                </a:extLst>
              </p:cNvPr>
              <p:cNvSpPr txBox="1"/>
              <p:nvPr/>
            </p:nvSpPr>
            <p:spPr>
              <a:xfrm>
                <a:off x="1176392" y="886220"/>
                <a:ext cx="100789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Goal of Section V</a:t>
                </a:r>
              </a:p>
              <a:p>
                <a:r>
                  <a:rPr lang="en-US" dirty="0"/>
                  <a:t>To compute the Rényi entropy flow for </a:t>
                </a:r>
                <a14:m>
                  <m:oMath xmlns:m="http://schemas.openxmlformats.org/officeDocument/2006/math">
                    <m:r>
                      <a:rPr lang="en-US" i="1"/>
                      <m:t>𝑀</m:t>
                    </m:r>
                    <m:r>
                      <a:rPr lang="en-US"/>
                      <m:t>=</m:t>
                    </m:r>
                    <m:r>
                      <a:rPr lang="en-US"/>
                      <m:t>2</m:t>
                    </m:r>
                  </m:oMath>
                </a14:m>
                <a:r>
                  <a:rPr lang="en-US" dirty="0"/>
                  <a:t>replicas by building the </a:t>
                </a:r>
                <a:r>
                  <a:rPr lang="en-US" b="1" dirty="0"/>
                  <a:t>effective Liouvillian</a:t>
                </a:r>
                <a:r>
                  <a:rPr lang="en-US" dirty="0"/>
                  <a:t> that governs both copies.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D89DB6-3A90-7D4C-E144-A57479D0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92" y="886220"/>
                <a:ext cx="10078948" cy="1200329"/>
              </a:xfrm>
              <a:prstGeom prst="rect">
                <a:avLst/>
              </a:prstGeom>
              <a:blipFill>
                <a:blip r:embed="rId3"/>
                <a:stretch>
                  <a:fillRect l="-544" t="-2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BFDB-6D13-54AD-39BF-E6F9D7C2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527E40D-8F42-2319-A405-8470D6900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92" y="-48439"/>
            <a:ext cx="12215973" cy="1002552"/>
          </a:xfrm>
        </p:spPr>
        <p:txBody>
          <a:bodyPr/>
          <a:lstStyle/>
          <a:p>
            <a:r>
              <a:rPr lang="en-IN" sz="4400" dirty="0"/>
              <a:t>The</a:t>
            </a:r>
            <a:r>
              <a:rPr lang="en-IN" sz="4400" b="1" dirty="0"/>
              <a:t> KAN </a:t>
            </a:r>
            <a:r>
              <a:rPr lang="en-IN" sz="4400" dirty="0"/>
              <a:t>Formalism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2FBC1C26-BD02-C080-5608-E03A97CC741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709990" y="1231488"/>
                <a:ext cx="5394590" cy="53234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800" b="1" dirty="0"/>
                  <a:t>Why KAN is needed</a:t>
                </a:r>
              </a:p>
              <a:p>
                <a:r>
                  <a:rPr lang="en-IN" dirty="0"/>
                  <a:t>Entropy (e.g.,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/>
                      <m:t>Tr</m:t>
                    </m:r>
                    <m:d>
                      <m:dPr>
                        <m:ctrlPr>
                          <a:rPr lang="ar-AE" i="1"/>
                        </m:ctrlPr>
                      </m:dPr>
                      <m:e>
                        <m:sSup>
                          <m:sSupPr>
                            <m:ctrlPr>
                              <a:rPr lang="ar-AE" i="1"/>
                            </m:ctrlPr>
                          </m:sSupPr>
                          <m:e>
                            <m:r>
                              <a:rPr lang="ar-AE" i="1"/>
                              <m:t>𝜌</m:t>
                            </m:r>
                          </m:e>
                          <m:sup>
                            <m:r>
                              <a:rPr lang="ar-AE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dirty="0"/>
                  <a:t>) </a:t>
                </a:r>
                <a:r>
                  <a:rPr lang="en-IN" dirty="0"/>
                  <a:t>is </a:t>
                </a:r>
                <a:r>
                  <a:rPr lang="en-IN" b="1" dirty="0"/>
                  <a:t>nonlinear</a:t>
                </a:r>
                <a:r>
                  <a:rPr lang="en-IN" dirty="0"/>
                  <a:t> in the density matrix.</a:t>
                </a:r>
              </a:p>
              <a:p>
                <a:r>
                  <a:rPr lang="en-IN" dirty="0"/>
                  <a:t>You cannot compute it with a single system evolution.</a:t>
                </a:r>
              </a:p>
              <a:p>
                <a:pPr marL="0" indent="0">
                  <a:buNone/>
                </a:pPr>
                <a:r>
                  <a:rPr lang="en-IN" sz="1800" b="1" dirty="0"/>
                  <a:t>What KAN Does</a:t>
                </a:r>
              </a:p>
              <a:p>
                <a:r>
                  <a:rPr lang="en-IN" dirty="0"/>
                  <a:t>Introduces </a:t>
                </a:r>
                <a:r>
                  <a:rPr lang="en-IN" b="1" dirty="0"/>
                  <a:t>M replicas</a:t>
                </a:r>
                <a:r>
                  <a:rPr lang="en-IN" dirty="0"/>
                  <a:t> of the entire system + reservoirs.</a:t>
                </a:r>
              </a:p>
              <a:p>
                <a:r>
                  <a:rPr lang="en-IN" dirty="0"/>
                  <a:t>Uses a </a:t>
                </a:r>
                <a:r>
                  <a:rPr lang="en-IN" b="1" dirty="0" err="1"/>
                  <a:t>Keldysh</a:t>
                </a:r>
                <a:r>
                  <a:rPr lang="en-IN" b="1" dirty="0"/>
                  <a:t> contour</a:t>
                </a:r>
                <a:r>
                  <a:rPr lang="en-IN" dirty="0"/>
                  <a:t> wrapping all replicas.</a:t>
                </a:r>
              </a:p>
              <a:p>
                <a:r>
                  <a:rPr lang="en-IN" dirty="0"/>
                  <a:t>Produces </a:t>
                </a:r>
                <a:r>
                  <a:rPr lang="en-IN" b="1" dirty="0"/>
                  <a:t>same-world</a:t>
                </a:r>
                <a:r>
                  <a:rPr lang="en-IN" dirty="0"/>
                  <a:t> (standard Lindblad) and </a:t>
                </a:r>
                <a:r>
                  <a:rPr lang="en-IN" b="1" dirty="0"/>
                  <a:t>cross-world</a:t>
                </a:r>
                <a:r>
                  <a:rPr lang="en-IN" dirty="0"/>
                  <a:t> (replica-bridging) terms.</a:t>
                </a:r>
              </a:p>
              <a:p>
                <a:pPr marL="0" indent="0">
                  <a:buNone/>
                </a:pPr>
                <a:r>
                  <a:rPr lang="en-IN" sz="1800" b="1" dirty="0"/>
                  <a:t>Meaning of Cross-World Terms</a:t>
                </a:r>
              </a:p>
              <a:p>
                <a:r>
                  <a:rPr lang="en-IN" dirty="0"/>
                  <a:t>Look like:</a:t>
                </a:r>
                <a:br>
                  <a:rPr lang="en-I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ar-AE"/>
                        </m:ctrlPr>
                      </m:sSupPr>
                      <m:e>
                        <m:r>
                          <a:rPr lang="ar-AE" i="1"/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ar-AE" i="1"/>
                            </m:ctrlPr>
                          </m:dPr>
                          <m:e>
                            <m:r>
                              <a:rPr lang="ar-AE"/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ar-AE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ar-AE" i="1"/>
                            </m:ctrlPr>
                          </m:accPr>
                          <m:e>
                            <m:r>
                              <a:rPr lang="ar-AE" i="1"/>
                              <m:t>𝑅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ar-AE" i="1"/>
                            </m:ctrlPr>
                          </m:dPr>
                          <m:e>
                            <m:r>
                              <a:rPr lang="ar-AE"/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ar-AE" i="1"/>
                        </m:ctrlPr>
                      </m:sSupPr>
                      <m:e>
                        <m:r>
                          <a:rPr lang="ar-AE" i="1"/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ar-AE" i="1"/>
                            </m:ctrlPr>
                          </m:dPr>
                          <m:e>
                            <m:r>
                              <a:rPr lang="ar-AE"/>
                              <m:t>1</m:t>
                            </m:r>
                          </m:e>
                        </m:d>
                        <m:r>
                          <a:rPr lang="ar-AE"/>
                          <m:t>†</m:t>
                        </m:r>
                      </m:sup>
                    </m:sSup>
                  </m:oMath>
                </a14:m>
                <a:endParaRPr lang="ar-AE" dirty="0"/>
              </a:p>
              <a:p>
                <a:r>
                  <a:rPr lang="en-IN" dirty="0"/>
                  <a:t>Represents “information </a:t>
                </a:r>
                <a:r>
                  <a:rPr lang="en-IN" dirty="0" err="1"/>
                  <a:t>tunneling</a:t>
                </a:r>
                <a:r>
                  <a:rPr lang="en-IN" dirty="0"/>
                  <a:t>” between replicas.</a:t>
                </a:r>
              </a:p>
              <a:p>
                <a:r>
                  <a:rPr lang="en-IN" dirty="0"/>
                  <a:t>This </a:t>
                </a:r>
                <a:r>
                  <a:rPr lang="en-IN" dirty="0" err="1"/>
                  <a:t>tunneling</a:t>
                </a:r>
                <a:r>
                  <a:rPr lang="en-IN" dirty="0"/>
                  <a:t> rate = </a:t>
                </a:r>
                <a:r>
                  <a:rPr lang="en-IN" b="1" dirty="0"/>
                  <a:t>Rényi entropy flow</a:t>
                </a:r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2FBC1C26-BD02-C080-5608-E03A97CC7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09990" y="1231488"/>
                <a:ext cx="5394590" cy="5323423"/>
              </a:xfrm>
              <a:blipFill>
                <a:blip r:embed="rId2"/>
                <a:stretch>
                  <a:fillRect l="-1018" t="-5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2C48389-5AD9-0025-CFA5-606F1578730B}"/>
              </a:ext>
            </a:extLst>
          </p:cNvPr>
          <p:cNvSpPr txBox="1"/>
          <p:nvPr/>
        </p:nvSpPr>
        <p:spPr>
          <a:xfrm>
            <a:off x="7983019" y="1231488"/>
            <a:ext cx="37192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  <a:cs typeface="Calibri" panose="020F0502020204030204" pitchFamily="34" charset="0"/>
              </a:rPr>
              <a:t>Outcome</a:t>
            </a:r>
          </a:p>
          <a:p>
            <a:r>
              <a:rPr lang="en-IN" sz="1600" dirty="0">
                <a:latin typeface="+mj-lt"/>
                <a:cs typeface="Calibri" panose="020F0502020204030204" pitchFamily="34" charset="0"/>
              </a:rPr>
              <a:t>Turns nonlinear entropy into a linear current-like quantity across replicas.</a:t>
            </a:r>
          </a:p>
          <a:p>
            <a:r>
              <a:rPr lang="en-IN" sz="1600" dirty="0">
                <a:latin typeface="+mj-lt"/>
                <a:cs typeface="Calibri" panose="020F0502020204030204" pitchFamily="34" charset="0"/>
              </a:rPr>
              <a:t>Allows full quantum entropy dynamics even under strong coupling.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03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BCCF2-DBDB-E2BA-3693-D89C3A134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8C1C71-97C7-AD65-7E36-963BE9BE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4" y="1086094"/>
            <a:ext cx="6990453" cy="5319844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F5E260F5-8684-6935-0FA5-086276B4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92" y="-48439"/>
            <a:ext cx="12215973" cy="1002552"/>
          </a:xfrm>
        </p:spPr>
        <p:txBody>
          <a:bodyPr/>
          <a:lstStyle/>
          <a:p>
            <a:r>
              <a:rPr lang="en-IN" sz="3600" b="1" dirty="0"/>
              <a:t>Liouvillian</a:t>
            </a:r>
            <a:r>
              <a:rPr lang="en-IN" sz="3600" dirty="0"/>
              <a:t> Matrix (Super-Operator)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700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DF77-DD60-769F-17BD-7402D2D2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AF0B390-7AAA-37D5-1903-D76A12DE8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92" y="-48439"/>
            <a:ext cx="12215973" cy="1002552"/>
          </a:xfrm>
        </p:spPr>
        <p:txBody>
          <a:bodyPr/>
          <a:lstStyle/>
          <a:p>
            <a:r>
              <a:rPr lang="en-US" sz="3600" b="1" dirty="0"/>
              <a:t>Appendix B</a:t>
            </a:r>
            <a:r>
              <a:rPr lang="en-US" sz="3600" dirty="0"/>
              <a:t>: The Full 16×16 Matrix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E52E2-8173-A94C-75A3-CC7A4301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76915" y="-1485558"/>
            <a:ext cx="197865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B1BD-C5D8-86C0-3073-AAB4C405ED6E}"/>
                  </a:ext>
                </a:extLst>
              </p:cNvPr>
              <p:cNvSpPr txBox="1"/>
              <p:nvPr/>
            </p:nvSpPr>
            <p:spPr>
              <a:xfrm>
                <a:off x="1176393" y="1099335"/>
                <a:ext cx="3431568" cy="564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latin typeface="+mj-lt"/>
                  </a:rPr>
                  <a:t>What Appendix B contains</a:t>
                </a:r>
              </a:p>
              <a:p>
                <a:r>
                  <a:rPr lang="en-IN" sz="1600" dirty="0">
                    <a:latin typeface="+mj-lt"/>
                  </a:rPr>
                  <a:t>Explicit expansion of the Liouvillian in the basis</a:t>
                </a:r>
                <a:br>
                  <a:rPr lang="en-IN" sz="1600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ar-AE" sz="1600">
                              <a:latin typeface="+mj-l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 sz="1600">
                                  <a:latin typeface="+mj-lt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ar-AE" sz="1600">
                                      <a:latin typeface="+mj-l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⟩"/>
                                      <m:sepChr m:val=","/>
                                      <m:ctrlPr>
                                        <a:rPr lang="ar-AE" sz="1600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+mj-lt"/>
                                        </a:rPr>
                                        <m:t>∣</m:t>
                                      </m:r>
                                    </m:e>
                                    <m:e>
                                      <m:r>
                                        <a:rPr lang="ar-AE" sz="1600">
                                          <a:latin typeface="+mj-lt"/>
                                        </a:rPr>
                                        <m:t>0000</m:t>
                                      </m:r>
                                    </m:e>
                                  </m:d>
                                  <m:r>
                                    <a:rPr lang="ar-AE" sz="1600">
                                      <a:latin typeface="+mj-lt"/>
                                    </a:rPr>
                                    <m:t>,∣</m:t>
                                  </m:r>
                                  <m:r>
                                    <a:rPr lang="ar-AE" sz="1600">
                                      <a:latin typeface="+mj-lt"/>
                                    </a:rPr>
                                    <m:t>00</m:t>
                                  </m:r>
                                  <m:r>
                                    <a:rPr lang="ar-AE" sz="1600"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+mj-lt"/>
                                    </a:rPr>
                                    <m:t>01</m:t>
                                  </m:r>
                                </m:e>
                              </m:d>
                              <m:r>
                                <a:rPr lang="ar-AE" sz="1600">
                                  <a:latin typeface="+mj-lt"/>
                                </a:rPr>
                                <m:t>,…,∣</m:t>
                              </m:r>
                              <m:r>
                                <a:rPr lang="ar-AE" sz="1600">
                                  <a:latin typeface="+mj-lt"/>
                                </a:rPr>
                                <m:t>11</m:t>
                              </m:r>
                              <m:r>
                                <a:rPr lang="ar-AE" sz="1600">
                                  <a:latin typeface="+mj-lt"/>
                                </a:rPr>
                                <m:t>,</m:t>
                              </m:r>
                              <m:r>
                                <a:rPr lang="ar-AE" sz="1600">
                                  <a:latin typeface="+mj-lt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600" dirty="0">
                  <a:latin typeface="+mj-lt"/>
                </a:endParaRPr>
              </a:p>
              <a:p>
                <a:r>
                  <a:rPr lang="en-IN" sz="1600" b="1" dirty="0">
                    <a:latin typeface="+mj-lt"/>
                  </a:rPr>
                  <a:t>Matrix Ingredients</a:t>
                </a:r>
              </a:p>
              <a:p>
                <a:r>
                  <a:rPr lang="en-IN" sz="1600" b="1" dirty="0">
                    <a:latin typeface="+mj-lt"/>
                  </a:rPr>
                  <a:t>A, B, C:</a:t>
                </a:r>
                <a:br>
                  <a:rPr lang="en-IN" sz="1600" dirty="0">
                    <a:latin typeface="+mj-lt"/>
                  </a:rPr>
                </a:br>
                <a:r>
                  <a:rPr lang="en-IN" sz="1600" dirty="0">
                    <a:latin typeface="+mj-lt"/>
                  </a:rPr>
                  <a:t>– combinations of bath rates, temperatures, detuning, and hybridization</a:t>
                </a:r>
              </a:p>
              <a:p>
                <a:r>
                  <a:rPr lang="en-IN" sz="1600" b="1" dirty="0">
                    <a:latin typeface="+mj-lt"/>
                  </a:rPr>
                  <a:t>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>
                            <a:latin typeface="+mj-lt"/>
                          </a:rPr>
                        </m:ctrlPr>
                      </m:sSubPr>
                      <m:e/>
                      <m:sub>
                        <m:r>
                          <a:rPr lang="ar-AE" sz="1600" i="1">
                            <a:latin typeface="+mj-lt"/>
                          </a:rPr>
                          <m:t>𝑁</m:t>
                        </m:r>
                        <m:r>
                          <a:rPr lang="ar-AE" sz="1600">
                            <a:latin typeface="+mj-lt"/>
                          </a:rPr>
                          <m:t>,</m:t>
                        </m:r>
                        <m:r>
                          <a:rPr lang="ar-AE" sz="1600" i="1">
                            <a:latin typeface="+mj-lt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ar-AE" sz="1600" b="1" dirty="0">
                    <a:latin typeface="+mj-lt"/>
                  </a:rPr>
                  <a:t>:</a:t>
                </a:r>
                <a:r>
                  <a:rPr lang="ar-AE" sz="1600" dirty="0">
                    <a:latin typeface="+mj-lt"/>
                  </a:rPr>
                  <a:t> </a:t>
                </a:r>
                <a:r>
                  <a:rPr lang="en-IN" sz="1600" dirty="0">
                    <a:latin typeface="+mj-lt"/>
                  </a:rPr>
                  <a:t>generalized correlators</a:t>
                </a:r>
                <a:br>
                  <a:rPr lang="en-IN" sz="1600" dirty="0">
                    <a:latin typeface="+mj-lt"/>
                  </a:rPr>
                </a:br>
                <a:r>
                  <a:rPr lang="en-IN" sz="1600" dirty="0">
                    <a:latin typeface="+mj-lt"/>
                  </a:rPr>
                  <a:t>– describe correlations involving jumps across replicas</a:t>
                </a:r>
              </a:p>
              <a:p>
                <a:r>
                  <a:rPr lang="en-IN" sz="1600" b="1" dirty="0">
                    <a:latin typeface="+mj-lt"/>
                  </a:rPr>
                  <a:t>Thermal factors:</a:t>
                </a:r>
                <a:r>
                  <a:rPr lang="en-IN" sz="1600" dirty="0">
                    <a:latin typeface="+mj-lt"/>
                  </a:rPr>
                  <a:t> from Bose–Einstein distributions</a:t>
                </a:r>
              </a:p>
              <a:p>
                <a:r>
                  <a:rPr lang="en-IN" sz="1600" b="1" dirty="0">
                    <a:latin typeface="+mj-lt"/>
                  </a:rPr>
                  <a:t>Drive terms:</a:t>
                </a:r>
                <a:r>
                  <a:rPr lang="en-IN" sz="1600" dirty="0">
                    <a:latin typeface="+mj-lt"/>
                  </a:rPr>
                  <a:t> ~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+mj-lt"/>
                      </a:rPr>
                      <m:t>𝑖</m:t>
                    </m:r>
                    <m:r>
                      <m:rPr>
                        <m:sty m:val="p"/>
                      </m:rPr>
                      <a:rPr lang="el-GR" sz="1600">
                        <a:latin typeface="+mj-lt"/>
                      </a:rPr>
                      <m:t>Ω</m:t>
                    </m:r>
                  </m:oMath>
                </a14:m>
                <a:r>
                  <a:rPr lang="en-IN" sz="1600" dirty="0">
                    <a:latin typeface="+mj-lt"/>
                  </a:rPr>
                  <a:t>couplings</a:t>
                </a:r>
              </a:p>
              <a:p>
                <a:r>
                  <a:rPr lang="en-IN" sz="1600" b="1" dirty="0">
                    <a:latin typeface="+mj-lt"/>
                  </a:rPr>
                  <a:t>Interpretation</a:t>
                </a:r>
              </a:p>
              <a:p>
                <a:r>
                  <a:rPr lang="en-IN" sz="1600" dirty="0">
                    <a:latin typeface="+mj-lt"/>
                  </a:rPr>
                  <a:t>Diagonal: total “escape rate” from each 2-replica configuration</a:t>
                </a:r>
              </a:p>
              <a:p>
                <a:r>
                  <a:rPr lang="en-IN" sz="1600" dirty="0">
                    <a:latin typeface="+mj-lt"/>
                  </a:rPr>
                  <a:t>Off-diagonal:</a:t>
                </a:r>
                <a:br>
                  <a:rPr lang="en-IN" sz="1600" dirty="0">
                    <a:latin typeface="+mj-lt"/>
                  </a:rPr>
                </a:br>
                <a:r>
                  <a:rPr lang="en-IN" sz="1600" dirty="0">
                    <a:latin typeface="+mj-lt"/>
                  </a:rPr>
                  <a:t>– Rabi oscillations</a:t>
                </a:r>
                <a:br>
                  <a:rPr lang="en-IN" sz="1600" dirty="0">
                    <a:latin typeface="+mj-lt"/>
                  </a:rPr>
                </a:br>
                <a:r>
                  <a:rPr lang="en-IN" sz="1600" dirty="0">
                    <a:latin typeface="+mj-lt"/>
                  </a:rPr>
                  <a:t>– decay/excitation jumps</a:t>
                </a:r>
                <a:br>
                  <a:rPr lang="en-IN" sz="1600" dirty="0">
                    <a:latin typeface="+mj-lt"/>
                  </a:rPr>
                </a:br>
                <a:r>
                  <a:rPr lang="en-IN" sz="1600" dirty="0">
                    <a:latin typeface="+mj-lt"/>
                  </a:rPr>
                  <a:t>– replica-bridging transitions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B1BD-C5D8-86C0-3073-AAB4C405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93" y="1099335"/>
                <a:ext cx="3431568" cy="5640070"/>
              </a:xfrm>
              <a:prstGeom prst="rect">
                <a:avLst/>
              </a:prstGeom>
              <a:blipFill>
                <a:blip r:embed="rId3"/>
                <a:stretch>
                  <a:fillRect l="-1066" t="-324" r="-13144" b="-3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5685067-4BDF-9342-D0BE-CD257C23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79867" y="277402"/>
            <a:ext cx="137275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F39C6-8FE0-AC4B-CFA8-ECA015248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78" y="4326099"/>
            <a:ext cx="6858000" cy="23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8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9B366-E42C-9437-6399-04423201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F08F5CC-15D4-EF6E-6D19-15D731F28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92" y="-48439"/>
            <a:ext cx="12215973" cy="1002552"/>
          </a:xfrm>
        </p:spPr>
        <p:txBody>
          <a:bodyPr/>
          <a:lstStyle/>
          <a:p>
            <a:r>
              <a:rPr lang="en-US" sz="3600" b="1" dirty="0"/>
              <a:t>Section VI</a:t>
            </a:r>
            <a:r>
              <a:rPr lang="en-US" sz="3600" dirty="0"/>
              <a:t>: Extending to Many Replicas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4C02B-A5C9-36FF-972B-CB0E1F5F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70" y="954113"/>
            <a:ext cx="7857554" cy="555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F0AF1-158C-343B-CF84-97CC46B6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76" y="5058378"/>
            <a:ext cx="5684338" cy="1349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D0C75F-13C0-0CC0-14AB-9150FB73E442}"/>
              </a:ext>
            </a:extLst>
          </p:cNvPr>
          <p:cNvSpPr/>
          <p:nvPr/>
        </p:nvSpPr>
        <p:spPr>
          <a:xfrm>
            <a:off x="4685016" y="1376737"/>
            <a:ext cx="1746606" cy="580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BBFEE-C9B1-7F7D-19ED-81DF66A2EF90}"/>
              </a:ext>
            </a:extLst>
          </p:cNvPr>
          <p:cNvSpPr txBox="1"/>
          <p:nvPr/>
        </p:nvSpPr>
        <p:spPr>
          <a:xfrm>
            <a:off x="1602768" y="1376737"/>
            <a:ext cx="6205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Generalize from M=2 to an arbitrary value for physical entropy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72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3440</TotalTime>
  <Words>1377</Words>
  <Application>Microsoft Office PowerPoint</Application>
  <PresentationFormat>Widescreen</PresentationFormat>
  <Paragraphs>110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Perpetua</vt:lpstr>
      <vt:lpstr>Sagona ExtraLight</vt:lpstr>
      <vt:lpstr>Speak Pro</vt:lpstr>
      <vt:lpstr>Office Theme</vt:lpstr>
      <vt:lpstr>Decoding Quantum-Classical Hybrids:       Applying the Thermodynamic Uncertainty Relation</vt:lpstr>
      <vt:lpstr>Content slide</vt:lpstr>
      <vt:lpstr>Information Transport in Classical-Quantum Hybrid System</vt:lpstr>
      <vt:lpstr>Gist of the paper </vt:lpstr>
      <vt:lpstr>Section V: Two-Replica Hybridization</vt:lpstr>
      <vt:lpstr>The KAN Formalism</vt:lpstr>
      <vt:lpstr>Liouvillian Matrix (Super-Operator)</vt:lpstr>
      <vt:lpstr>Appendix B: The Full 16×16 Matrix</vt:lpstr>
      <vt:lpstr>Section VI: Extending to Many Replicas</vt:lpstr>
      <vt:lpstr>Full Counting Statistics (FCS):  The Counting Mechanism</vt:lpstr>
      <vt:lpstr>Why is this significant?</vt:lpstr>
      <vt:lpstr>Slide title 29</vt:lpstr>
      <vt:lpstr>Step 1- Build  the M=2Liouvillian (Appendix B)</vt:lpstr>
      <vt:lpstr>Mathematical setup &amp; parameters</vt:lpstr>
      <vt:lpstr>Step 2: Build &amp; Diagnose the M=2Liouvillian</vt:lpstr>
      <vt:lpstr>Step 3: Why We Need a Counting Field χ</vt:lpstr>
      <vt:lpstr>Tagging Same-World Transitions</vt:lpstr>
      <vt:lpstr>Tagging Cross-World Transitions</vt:lpstr>
      <vt:lpstr>Constructing the Full L(χ)</vt:lpstr>
      <vt:lpstr>Extracting Current &amp; Noise from L(χ)</vt:lpstr>
      <vt:lpstr>Numerical Issues (Very Important)</vt:lpstr>
      <vt:lpstr>Conclusion &amp; Interpretation</vt:lpstr>
      <vt:lpstr>Where We Can Be Wrong?</vt:lpstr>
      <vt:lpstr>Future Scope</vt:lpstr>
      <vt:lpstr>Slide title 29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ahlawat</dc:creator>
  <cp:lastModifiedBy>Deepak ahlawat</cp:lastModifiedBy>
  <cp:revision>3</cp:revision>
  <dcterms:created xsi:type="dcterms:W3CDTF">2025-11-20T23:23:33Z</dcterms:created>
  <dcterms:modified xsi:type="dcterms:W3CDTF">2025-11-23T08:43:40Z</dcterms:modified>
</cp:coreProperties>
</file>